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790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581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371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162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3952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744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534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325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2082" y="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jpe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C1D0E1-91FC-A417-1FFD-26F43E85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E9670259-4695-428B-A004-7FC80D7094B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" y="2"/>
            <a:ext cx="9142875" cy="4726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612000" tIns="360000" rIns="576000" bIns="360000" anchor="ctr" anchorCtr="0">
            <a:noAutofit/>
          </a:bodyPr>
          <a:lstStyle>
            <a:lvl1pPr algn="l">
              <a:defRPr sz="738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b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r>
              <a:rPr lang="en-AU" dirty="0"/>
              <a:t>To insert an image, select ‘Insert Picture’, or click on icon. Select ‘Picture Format &gt; Crop’ to edit size and position of picture.</a:t>
            </a:r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48D1868-97A3-C742-EC94-AEE3634B3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3" y="4772905"/>
            <a:ext cx="6938053" cy="17614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192214-A577-F6FA-F8BE-05F65965446A}"/>
              </a:ext>
            </a:extLst>
          </p:cNvPr>
          <p:cNvSpPr/>
          <p:nvPr/>
        </p:nvSpPr>
        <p:spPr>
          <a:xfrm>
            <a:off x="1" y="4726670"/>
            <a:ext cx="9142875" cy="85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8BF912-8F07-382F-3BF0-FCBB3DF27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58" y="5266432"/>
            <a:ext cx="6290582" cy="642939"/>
          </a:xfrm>
        </p:spPr>
        <p:txBody>
          <a:bodyPr/>
          <a:lstStyle>
            <a:lvl1pPr>
              <a:defRPr sz="264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7618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F300A-43D0-4F69-63AA-55F793742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C2D40904-648D-61EA-5880-D60A68FA6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3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C13907-46BD-B9FF-E25B-A3D3BD2D0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FC37A336-01CC-ED33-BEAD-2B7A4C1A2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04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46E42-95E9-EF3C-E1F5-869A02E30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676F1DE-3AE7-36B5-AA86-731C44995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4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B74014D-12F6-BA44-993B-B0D0212F00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2" y="-2"/>
            <a:ext cx="4571999" cy="6550619"/>
          </a:xfrm>
          <a:solidFill>
            <a:srgbClr val="E0DFDB"/>
          </a:solidFill>
        </p:spPr>
        <p:txBody>
          <a:bodyPr lIns="4212000" tIns="216000" rIns="720000" bIns="720000" anchor="b" anchorCtr="0"/>
          <a:lstStyle>
            <a:lvl1pPr algn="r">
              <a:defRPr sz="738">
                <a:solidFill>
                  <a:schemeClr val="tx1"/>
                </a:solidFill>
              </a:defRPr>
            </a:lvl1pPr>
          </a:lstStyle>
          <a:p>
            <a:r>
              <a:rPr lang="en-US"/>
              <a:t>To ad an image, select ‘Insert Picture’ </a:t>
            </a:r>
            <a:endParaRPr lang="en-AU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AF5FD4E7-9912-0C28-C57D-2FB38B662D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" y="1"/>
            <a:ext cx="7957963" cy="6543848"/>
          </a:xfrm>
          <a:prstGeom prst="rect">
            <a:avLst/>
          </a:prstGeom>
          <a:gradFill>
            <a:gsLst>
              <a:gs pos="81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3pPr>
            <a:lvl4pPr marL="0" indent="0">
              <a:spcAft>
                <a:spcPts val="0"/>
              </a:spcAft>
              <a:buNone/>
              <a:defRPr sz="1400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3D3EA190-56C2-3204-6D64-C6E674F3516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1143A-981F-84C9-1173-6D89B6622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0"/>
            <a:ext cx="2755900" cy="3183467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0EA9CC2-00EF-D2FE-9DAC-08BD2C6DA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5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 descr="A person wearing a hard hat and yellow shirt&#10;&#10;Description automatically generated with medium confidence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6768"/>
            <a:ext cx="3346704" cy="65370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0551176-E5E8-588A-31FD-EE6643A1CA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80E8F-A634-BF23-D79A-88622692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4C9F797-0363-17A2-A570-4D278DADE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37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1" y="-269"/>
            <a:ext cx="3352038" cy="65441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1"/>
            <a:ext cx="7725377" cy="6543849"/>
          </a:xfrm>
          <a:prstGeom prst="rect">
            <a:avLst/>
          </a:prstGeom>
          <a:gradFill>
            <a:gsLst>
              <a:gs pos="75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D9EA583-CE5D-17BC-4E0D-83FF6D5CCE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185DABB-E83B-A9A1-DF0E-7E1A383D5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3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5587" y="-6769"/>
            <a:ext cx="3352038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70"/>
            <a:ext cx="7725377" cy="6550619"/>
          </a:xfrm>
          <a:prstGeom prst="rect">
            <a:avLst/>
          </a:prstGeom>
          <a:gradFill>
            <a:gsLst>
              <a:gs pos="79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A81C3693-CEE3-81A9-B8DE-EA2DBCA83D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ADF42-4965-DE99-7C6C-A5BB8E9E2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3EACA691-B803-B7E2-0E75-9D9710BFC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0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7296" y="-6769"/>
            <a:ext cx="3346704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70"/>
            <a:ext cx="7725377" cy="6550619"/>
          </a:xfrm>
          <a:prstGeom prst="rect">
            <a:avLst/>
          </a:prstGeom>
          <a:gradFill>
            <a:gsLst>
              <a:gs pos="78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15B78025-90EA-1AC4-4190-EFF1E04BA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E4CBA-2E3B-9316-345D-70503EFA2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650EE79A-3E78-A5F1-2E62-B742D868E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92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2" y="-6769"/>
            <a:ext cx="3352038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69"/>
            <a:ext cx="7725377" cy="6550617"/>
          </a:xfrm>
          <a:prstGeom prst="rect">
            <a:avLst/>
          </a:prstGeom>
          <a:gradFill>
            <a:gsLst>
              <a:gs pos="80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AE0EF3E0-0503-90C3-EF01-1806334308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9A5EE-A41E-1300-B17A-A85140B9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D8916EEA-6B93-86EB-6DBF-0E1D3B0E5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83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2" y="-6768"/>
            <a:ext cx="3352038" cy="6550616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1"/>
            <a:ext cx="7725377" cy="6543849"/>
          </a:xfrm>
          <a:prstGeom prst="rect">
            <a:avLst/>
          </a:prstGeom>
          <a:gradFill>
            <a:gsLst>
              <a:gs pos="78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B4267C02-9C61-63C7-463C-34BE3D4D49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700D3-867D-651E-EF52-9ED33B12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6EFB47D8-014C-B784-56DF-D99464427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15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23113-1C08-C01B-20DC-0E297EDD6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360A8A-359D-1B35-BB60-8E268AF60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64"/>
            <a:ext cx="9144000" cy="4724400"/>
          </a:xfrm>
          <a:prstGeom prst="rect">
            <a:avLst/>
          </a:prstGeom>
        </p:spPr>
      </p:pic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8160FB2-0E37-B0B2-BCAB-F8D040809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3" y="4772905"/>
            <a:ext cx="6938054" cy="1761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64714-F03C-ECE6-81E0-7D7B2B657FBE}"/>
              </a:ext>
            </a:extLst>
          </p:cNvPr>
          <p:cNvSpPr/>
          <p:nvPr/>
        </p:nvSpPr>
        <p:spPr>
          <a:xfrm>
            <a:off x="1" y="4726670"/>
            <a:ext cx="9142875" cy="85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536246F-DB5E-F4CA-58F1-E8EB3DC4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68F9FA-F0AB-A692-F801-002DD4522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1" y="2294194"/>
            <a:ext cx="7839499" cy="888444"/>
          </a:xfrm>
        </p:spPr>
        <p:txBody>
          <a:bodyPr anchor="b"/>
          <a:lstStyle>
            <a:lvl1pPr>
              <a:defRPr sz="4218"/>
            </a:lvl1pPr>
          </a:lstStyle>
          <a:p>
            <a:r>
              <a:rPr lang="en-US"/>
              <a:t>Click to edit  title</a:t>
            </a:r>
            <a:endParaRPr lang="en-AU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7297163-025A-8B63-7E40-4101DEC55B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5442" y="3174504"/>
            <a:ext cx="7839499" cy="137751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add subtitle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</a:p>
          <a:p>
            <a:pPr lvl="4"/>
            <a:r>
              <a:rPr lang="en-US"/>
              <a:t>5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GB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CF81AF4-8602-4FA4-FD31-B0DE72BC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2657" y="5514928"/>
            <a:ext cx="3037500" cy="316437"/>
          </a:xfrm>
        </p:spPr>
        <p:txBody>
          <a:bodyPr lIns="0" tIns="0" rIns="0" bIns="0"/>
          <a:lstStyle>
            <a:lvl1pPr algn="l">
              <a:defRPr sz="1793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03D937-484E-660D-17A5-FCCC3D066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" b="1298"/>
          <a:stretch/>
        </p:blipFill>
        <p:spPr>
          <a:xfrm>
            <a:off x="0" y="1"/>
            <a:ext cx="9144000" cy="997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7D11B-349F-E401-40E1-A74A950F5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Charts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89DDF1E-F978-19B4-EECF-A6D9B64A088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49061" y="1768080"/>
            <a:ext cx="3824713" cy="3946921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  <p:sp>
        <p:nvSpPr>
          <p:cNvPr id="12" name="Chart Placeholder 10">
            <a:extLst>
              <a:ext uri="{FF2B5EF4-FFF2-40B4-BE49-F238E27FC236}">
                <a16:creationId xmlns:a16="http://schemas.microsoft.com/office/drawing/2014/main" id="{17C2DE72-BBCB-DA99-753B-A3338848BA6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670228" y="1768080"/>
            <a:ext cx="3824713" cy="3946921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857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48B38-3FE4-83F4-B674-5A5AB8310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" b="1298"/>
          <a:stretch/>
        </p:blipFill>
        <p:spPr>
          <a:xfrm>
            <a:off x="0" y="1"/>
            <a:ext cx="9144000" cy="997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357AB3-BACD-08FF-2321-261F9843A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39776-1AE4-B78F-4565-1E1A2163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70B34-10DA-3329-AC07-3DF29564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311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357AB3-BACD-08FF-2321-261F9843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39776-1AE4-B78F-4565-1E1A2163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09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7DC3-6BF0-2EFA-2101-BDAC06EF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4FCA-EECE-6665-4AB9-6D870179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C7B54-EDD6-22B3-84D5-A61FCC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60F4D-4C54-1317-DFBB-3269B2D2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AE3B6-C835-84C9-4FE9-F46EB4F7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4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-fixed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44D0B-EF86-EB02-8C76-F7B9003B1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7A043A-1F32-82FE-CDBF-30916321CFD7}"/>
              </a:ext>
            </a:extLst>
          </p:cNvPr>
          <p:cNvSpPr/>
          <p:nvPr/>
        </p:nvSpPr>
        <p:spPr>
          <a:xfrm>
            <a:off x="1" y="6511976"/>
            <a:ext cx="9142875" cy="3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500845-341C-8793-17AF-883B9232965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AF738A-BBC1-0517-F019-70133E818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85"/>
            <a:ext cx="9144000" cy="6519333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3073BAE5-93D5-42A3-0293-379BDC9925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0" y="2267404"/>
            <a:ext cx="5499030" cy="3385088"/>
          </a:xfrm>
        </p:spPr>
        <p:txBody>
          <a:bodyPr anchor="b"/>
          <a:lstStyle>
            <a:lvl1pPr>
              <a:lnSpc>
                <a:spcPct val="88000"/>
              </a:lnSpc>
              <a:defRPr sz="342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Divider title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47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and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68E0F3B-ACD8-601A-75D9-FF5F973F60E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286729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68E0F3B-ACD8-601A-75D9-FF5F973F6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48E0E54-1802-13E7-1939-1FAF2B17B390}"/>
              </a:ext>
            </a:extLst>
          </p:cNvPr>
          <p:cNvSpPr/>
          <p:nvPr/>
        </p:nvSpPr>
        <p:spPr>
          <a:xfrm>
            <a:off x="0" y="1"/>
            <a:ext cx="9144000" cy="6857732"/>
          </a:xfrm>
          <a:prstGeom prst="rect">
            <a:avLst/>
          </a:prstGeom>
          <a:solidFill>
            <a:srgbClr val="00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5" name="Image">
            <a:extLst>
              <a:ext uri="{FF2B5EF4-FFF2-40B4-BE49-F238E27FC236}">
                <a16:creationId xmlns:a16="http://schemas.microsoft.com/office/drawing/2014/main" id="{3162849C-38F5-3F60-2E96-FBDE70FAF2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26" y="-1"/>
            <a:ext cx="9142875" cy="6506655"/>
          </a:xfrm>
          <a:prstGeom prst="rect">
            <a:avLst/>
          </a:prstGeom>
          <a:noFill/>
        </p:spPr>
        <p:txBody>
          <a:bodyPr wrap="square" lIns="2880000" tIns="360000" rIns="8280000" bIns="360000" anchor="t" anchorCtr="0">
            <a:noAutofit/>
          </a:bodyPr>
          <a:lstStyle>
            <a:lvl1pPr algn="l">
              <a:defRPr sz="738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b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r>
              <a:rPr lang="en-AU"/>
              <a:t>To insert an image, select ‘Insert Picture’.</a:t>
            </a:r>
          </a:p>
        </p:txBody>
      </p:sp>
      <p:sp>
        <p:nvSpPr>
          <p:cNvPr id="3" name="Gradient overlay">
            <a:extLst>
              <a:ext uri="{FF2B5EF4-FFF2-40B4-BE49-F238E27FC236}">
                <a16:creationId xmlns:a16="http://schemas.microsoft.com/office/drawing/2014/main" id="{A56D1C3E-4DAE-F731-539A-9C3493C63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-2"/>
            <a:ext cx="9144000" cy="6857731"/>
          </a:xfrm>
          <a:prstGeom prst="rect">
            <a:avLst/>
          </a:prstGeom>
          <a:gradFill>
            <a:gsLst>
              <a:gs pos="52000">
                <a:srgbClr val="008A44">
                  <a:alpha val="0"/>
                </a:srgbClr>
              </a:gs>
              <a:gs pos="18000">
                <a:srgbClr val="008A44">
                  <a:alpha val="45000"/>
                </a:srgbClr>
              </a:gs>
            </a:gsLst>
            <a:lin ang="540000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Pattern overlay">
            <a:extLst>
              <a:ext uri="{FF2B5EF4-FFF2-40B4-BE49-F238E27FC236}">
                <a16:creationId xmlns:a16="http://schemas.microsoft.com/office/drawing/2014/main" id="{5B9416B0-3BEC-1C4D-BC1A-5775257A63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-2"/>
            <a:ext cx="9144000" cy="685773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0F4A8-CD5B-350C-03C4-04703B9DC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378"/>
            <a:ext cx="9144000" cy="323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7A043A-1F32-82FE-CDBF-30916321CFD7}"/>
              </a:ext>
            </a:extLst>
          </p:cNvPr>
          <p:cNvSpPr/>
          <p:nvPr/>
        </p:nvSpPr>
        <p:spPr>
          <a:xfrm>
            <a:off x="1" y="6511976"/>
            <a:ext cx="9142875" cy="3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500845-341C-8793-17AF-883B9232965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68F9FA-F0AB-A692-F801-002DD4522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0" y="2267404"/>
            <a:ext cx="5499030" cy="3385088"/>
          </a:xfrm>
        </p:spPr>
        <p:txBody>
          <a:bodyPr vert="horz" anchor="b"/>
          <a:lstStyle>
            <a:lvl1pPr>
              <a:lnSpc>
                <a:spcPct val="88000"/>
              </a:lnSpc>
              <a:defRPr sz="342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Divider title</a:t>
            </a:r>
            <a:br>
              <a:rPr lang="en-US"/>
            </a:br>
            <a:r>
              <a:rPr lang="en-US"/>
              <a:t>To add a background image, select: </a:t>
            </a:r>
            <a:br>
              <a:rPr lang="en-US"/>
            </a:br>
            <a:r>
              <a:rPr lang="en-US"/>
              <a:t>‘Insert &gt; Picture’.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929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4F5FAF-260F-0F44-C5A6-B6D5B94D3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5EDE2-FFF7-5592-0042-10E0CFDAC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" b="2494"/>
          <a:stretch/>
        </p:blipFill>
        <p:spPr>
          <a:xfrm>
            <a:off x="-1" y="175246"/>
            <a:ext cx="7321515" cy="72218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1398136"/>
            <a:ext cx="7886700" cy="455341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slide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F0CA83-2CF5-3929-58A3-96008F0F9533}"/>
              </a:ext>
            </a:extLst>
          </p:cNvPr>
          <p:cNvSpPr/>
          <p:nvPr/>
        </p:nvSpPr>
        <p:spPr>
          <a:xfrm>
            <a:off x="8742164" y="175246"/>
            <a:ext cx="401836" cy="722188"/>
          </a:xfrm>
          <a:prstGeom prst="rect">
            <a:avLst/>
          </a:prstGeom>
          <a:solidFill>
            <a:srgbClr val="008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</p:spTree>
    <p:extLst>
      <p:ext uri="{BB962C8B-B14F-4D97-AF65-F5344CB8AC3E}">
        <p14:creationId xmlns:p14="http://schemas.microsoft.com/office/powerpoint/2010/main" val="1897859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B74014D-12F6-BA44-993B-B0D0212F00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6092" y="-2"/>
            <a:ext cx="2217909" cy="6550619"/>
          </a:xfrm>
          <a:solidFill>
            <a:schemeClr val="bg1">
              <a:lumMod val="75000"/>
            </a:schemeClr>
          </a:solidFill>
        </p:spPr>
        <p:txBody>
          <a:bodyPr lIns="216000" tIns="216000" rIns="216000" bIns="216000" anchor="ctr" anchorCtr="0"/>
          <a:lstStyle>
            <a:lvl1pPr>
              <a:defRPr sz="738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0DC20-2691-B494-709C-CCB9710EA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090" y="0"/>
            <a:ext cx="2217910" cy="3183467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94F5D268-30AA-A345-99A7-23EE75A2F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n orange shirt petting a dog&#10;&#10;Description automatically generated with medium confidence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32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54841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772CF-A2D7-5B6B-9FBF-D08FF27F1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0"/>
            <a:ext cx="2222500" cy="318346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12DD2899-92E5-603B-DD48-E070F34B5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EEFBE-91C6-6744-BB6F-62BCCE9FE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2343837F-8EC0-5CC0-6E61-DCDC2608C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7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2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9855B-186B-410B-807E-7423C8B64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D749A6BB-7B2C-5049-3A68-EFE53747F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322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tags" Target="../tags/tag1.xml"/><Relationship Id="rId26" Type="http://schemas.openxmlformats.org/officeDocument/2006/relationships/oleObject" Target="../embeddings/oleObject1.bin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458EF9E-F428-B98C-FE7D-E54C35A9D95B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832140356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95" imgH="394" progId="TCLayout.ActiveDocument.1">
                  <p:embed/>
                </p:oleObj>
              </mc:Choice>
              <mc:Fallback>
                <p:oleObj name="think-cell Slide" r:id="rId26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458EF9E-F428-B98C-FE7D-E54C35A9D9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060" y="244928"/>
            <a:ext cx="6290582" cy="64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060" y="1398135"/>
            <a:ext cx="7759444" cy="4778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9643" y="6540500"/>
            <a:ext cx="1468862" cy="316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8" b="1"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540501"/>
            <a:ext cx="4481428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8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543849"/>
            <a:ext cx="466962" cy="313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8" b="1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7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482163" rtl="0" eaLnBrk="1" latinLnBrk="0" hangingPunct="1">
        <a:lnSpc>
          <a:spcPct val="90000"/>
        </a:lnSpc>
        <a:spcBef>
          <a:spcPct val="0"/>
        </a:spcBef>
        <a:buNone/>
        <a:defRPr sz="2004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949"/>
        </a:spcAft>
        <a:buFont typeface="Arial" panose="020B0604020202020204" pitchFamily="34" charset="0"/>
        <a:buNone/>
        <a:defRPr sz="1793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949"/>
        </a:spcAft>
        <a:buFont typeface="Arial" panose="020B0604020202020204" pitchFamily="34" charset="0"/>
        <a:buNone/>
        <a:defRPr sz="1266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3pPr>
      <a:lvl4pPr marL="132880" indent="-13288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Clr>
          <a:schemeClr val="accent1"/>
        </a:buClr>
        <a:buFont typeface="Arial" panose="020B0604020202020204" pitchFamily="34" charset="0"/>
        <a:buChar char="•"/>
        <a:defRPr sz="1055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265759" indent="-265759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Clr>
          <a:schemeClr val="accent1"/>
        </a:buClr>
        <a:buFont typeface="+mj-lt"/>
        <a:buAutoNum type="arabicPeriod"/>
        <a:defRPr sz="1055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1082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2163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3245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4326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5408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6489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7571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8652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aph of stock market&#10;&#10;AI-generated content may be incorrect.">
            <a:extLst>
              <a:ext uri="{FF2B5EF4-FFF2-40B4-BE49-F238E27FC236}">
                <a16:creationId xmlns:a16="http://schemas.microsoft.com/office/drawing/2014/main" id="{164572FB-CC54-53D2-4081-45F25678BE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4051" b="405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1BB72C-37B2-AC40-FF65-03D11E06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Portfolio Performance 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5486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600"/>
            </a:pPr>
            <a:r>
              <a:t>Last updated on the 16 November 2025 at 04:32 PM</a:t>
            </a:r>
          </a:p>
        </p:txBody>
      </p:sp>
    </p:spTree>
    <p:extLst>
      <p:ext uri="{BB962C8B-B14F-4D97-AF65-F5344CB8AC3E}">
        <p14:creationId xmlns:p14="http://schemas.microsoft.com/office/powerpoint/2010/main" val="127764754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Trade Plan and Brokerage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8600" y="1645920"/>
          <a:ext cx="4297675" cy="273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007"/>
                <a:gridCol w="526156"/>
                <a:gridCol w="486362"/>
                <a:gridCol w="486362"/>
                <a:gridCol w="751651"/>
                <a:gridCol w="676486"/>
                <a:gridCol w="751651"/>
              </a:tblGrid>
              <a:tr h="210312"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Security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Current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Target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Change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Last Price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Brokerage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Cash Flow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A200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$144.56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-$1,022.92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ACDC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$136.23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-$272.46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AT1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20334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19707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-627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$7.18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BHP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66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-61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$42.75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$2,596.75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BLOK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$91.44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-$1,737.30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ETHI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144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265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121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$16.50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-$2,007.50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FMG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149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-149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$20.23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$3,003.27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GME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$31.60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-$379.14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LKE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65482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-65482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$3,721.47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MQG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-12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$200.58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$2,395.96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MTUM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80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61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-19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$29.19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$543.61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NDQ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66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$56.24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-$1,585.72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0" y="1645920"/>
          <a:ext cx="4297675" cy="273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007"/>
                <a:gridCol w="526156"/>
                <a:gridCol w="486362"/>
                <a:gridCol w="486362"/>
                <a:gridCol w="751651"/>
                <a:gridCol w="676486"/>
                <a:gridCol w="751651"/>
              </a:tblGrid>
              <a:tr h="210312"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Security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Current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Target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Change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Last Price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Brokerage</a:t>
                      </a:r>
                    </a:p>
                  </a:txBody>
                  <a:tcPr/>
                </a:tc>
                <a:tc>
                  <a:txBody>
                    <a:bodyPr wrap="none" lIns="0" rIns="0">
                      <a:normAutofit/>
                    </a:bodyPr>
                    <a:lstStyle/>
                    <a:p>
                      <a:pPr algn="ctr">
                        <a:defRPr b="1" sz="800"/>
                      </a:pPr>
                      <a:r>
                        <a:t>Cash Flow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PNV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1563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167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-1396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$1.16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$1,615.34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QLTY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72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125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53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$33.06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-$1,763.18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QUAL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40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56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$61.43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-$993.88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SMH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$527.58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$527.58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SMLL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477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946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469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$4.62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-$2,177.78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VDHG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63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29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$73.53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-$2,143.37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VLUE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75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133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58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$32.90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-$1,919.20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VMIN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42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50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$63.04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-$515.32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VSO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65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$76.44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-$2,686.40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VVLU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41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$78.55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-$796.50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WDS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125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-125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$26.24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$3,269.00</a:t>
                      </a:r>
                    </a:p>
                  </a:txBody>
                  <a:tcPr/>
                </a:tc>
              </a:tr>
              <a:tr h="210312">
                <a:tc>
                  <a:txBody>
                    <a:bodyPr wrap="none"/>
                    <a:lstStyle/>
                    <a:p>
                      <a:pPr algn="ctr">
                        <a:defRPr sz="900" b="1"/>
                      </a:pPr>
                      <a:r>
                        <a:t>YMAX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373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74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-299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$7.45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 wrap="none"/>
                    <a:lstStyle/>
                    <a:p>
                      <a:pPr algn="ctr">
                        <a:defRPr sz="900"/>
                      </a:pPr>
                      <a:r>
                        <a:t>$2,216.55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005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400" b="1"/>
            </a:pPr>
            <a:r>
              <a:rPr sz="1400" b="1"/>
              <a:t>Total Portfolio: $52,308.29</a:t>
            </a:r>
            <a:r>
              <a:rPr sz="1400">
                <a:solidFill>
                  <a:srgbClr val="C00000"/>
                </a:solidFill>
              </a:rPr>
              <a:t> (-127.04)</a:t>
            </a:r>
            <a:r>
              <a:rPr sz="1400" b="1">
                <a:solidFill>
                  <a:srgbClr val="000000"/>
                </a:solidFill>
              </a:rPr>
              <a:t>     Total Brokerage: $220.00     </a:t>
            </a:r>
            <a:r>
              <a:rPr sz="1400" b="1"/>
              <a:t>Net Invested: $52,528.29</a:t>
            </a:r>
            <a:r>
              <a:rPr sz="1400">
                <a:solidFill>
                  <a:srgbClr val="C00000"/>
                </a:solidFill>
              </a:rPr>
              <a:t> (-116.04)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Portfolio Performance</a:t>
            </a:r>
          </a:p>
        </p:txBody>
      </p:sp>
      <p:pic>
        <p:nvPicPr>
          <p:cNvPr id="3" name="Picture 2" descr="perf_vs_indi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188720"/>
            <a:ext cx="7498079" cy="40233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bus PowerPoint Theme">
  <a:themeElements>
    <a:clrScheme name="CBUS PPT">
      <a:dk1>
        <a:sysClr val="windowText" lastClr="000000"/>
      </a:dk1>
      <a:lt1>
        <a:sysClr val="window" lastClr="FFFFFF"/>
      </a:lt1>
      <a:dk2>
        <a:srgbClr val="5E5E5D"/>
      </a:dk2>
      <a:lt2>
        <a:srgbClr val="7EC4A2"/>
      </a:lt2>
      <a:accent1>
        <a:srgbClr val="005DAA"/>
      </a:accent1>
      <a:accent2>
        <a:srgbClr val="81BD41"/>
      </a:accent2>
      <a:accent3>
        <a:srgbClr val="33A038"/>
      </a:accent3>
      <a:accent4>
        <a:srgbClr val="D57920"/>
      </a:accent4>
      <a:accent5>
        <a:srgbClr val="EAB813"/>
      </a:accent5>
      <a:accent6>
        <a:srgbClr val="008A44"/>
      </a:accent6>
      <a:hlink>
        <a:srgbClr val="BBD9EA"/>
      </a:hlink>
      <a:folHlink>
        <a:srgbClr val="3C90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us PowerPoint Theme" id="{8A91E39A-4D15-4A8F-B1F2-ADDF6F0AA312}" vid="{26659C4F-CFCF-4DC4-B43F-649DA43B19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Theme</Template>
  <TotalTime>6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Roboto</vt:lpstr>
      <vt:lpstr>Cbus PowerPoint Theme</vt:lpstr>
      <vt:lpstr>think-cell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FIONN WYATT GUINA</dc:creator>
  <cp:lastModifiedBy>FIONN WYATT GUINA</cp:lastModifiedBy>
  <cp:revision>3</cp:revision>
  <dcterms:created xsi:type="dcterms:W3CDTF">2025-11-08T04:21:46Z</dcterms:created>
  <dcterms:modified xsi:type="dcterms:W3CDTF">2025-11-09T06:16:08Z</dcterms:modified>
</cp:coreProperties>
</file>